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58169F-6CF9-46C7-9A97-579389DF469A}">
  <a:tblStyle styleId="{AF58169F-6CF9-46C7-9A97-579389DF46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erriweather-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9833b1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9833b19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are looking at the percentage change in rent vs house price over years for 5 counties. The top part represents percentage mean rent change from previous year for each county and the bottom part represents the percentage mean house value change from previous year. Covid has caused more increase in house value as well as rent. It can be observed that San Diego has the highest percentage rent increase and highest percentage increase in house value post covid.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9833b19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9833b19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9833b191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9833b191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interesting insights from this graph includes</a:t>
            </a:r>
            <a:endParaRPr/>
          </a:p>
          <a:p>
            <a:pPr indent="-298450" lvl="0" marL="457200" rtl="0" algn="l">
              <a:spcBef>
                <a:spcPts val="0"/>
              </a:spcBef>
              <a:spcAft>
                <a:spcPts val="0"/>
              </a:spcAft>
              <a:buSzPts val="1100"/>
              <a:buChar char="-"/>
            </a:pPr>
            <a:r>
              <a:rPr lang="en"/>
              <a:t>It is better to rent house in SF, San Diego and Denver</a:t>
            </a:r>
            <a:endParaRPr/>
          </a:p>
          <a:p>
            <a:pPr indent="-298450" lvl="0" marL="457200" rtl="0" algn="l">
              <a:spcBef>
                <a:spcPts val="0"/>
              </a:spcBef>
              <a:spcAft>
                <a:spcPts val="0"/>
              </a:spcAft>
              <a:buSzPts val="1100"/>
              <a:buChar char="-"/>
            </a:pPr>
            <a:r>
              <a:rPr lang="en"/>
              <a:t>Till 2017-2018 it was better to buy a house in Boston </a:t>
            </a:r>
            <a:endParaRPr/>
          </a:p>
          <a:p>
            <a:pPr indent="-298450" lvl="0" marL="457200" rtl="0" algn="l">
              <a:spcBef>
                <a:spcPts val="0"/>
              </a:spcBef>
              <a:spcAft>
                <a:spcPts val="0"/>
              </a:spcAft>
              <a:buSzPts val="1100"/>
              <a:buChar char="-"/>
            </a:pPr>
            <a:r>
              <a:rPr lang="en"/>
              <a:t>It is better to buy a house in Wichita, Kansas even now (Post covid) making it an affordable option.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9833b191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9833b191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Unemployment rate of San Diego is very high and so is the rent and house value making it the most unaffordable county of the bunch.</a:t>
            </a:r>
            <a:endParaRPr/>
          </a:p>
          <a:p>
            <a:pPr indent="0" lvl="0" marL="0" rtl="0" algn="l">
              <a:spcBef>
                <a:spcPts val="0"/>
              </a:spcBef>
              <a:spcAft>
                <a:spcPts val="0"/>
              </a:spcAft>
              <a:buNone/>
            </a:pPr>
            <a:r>
              <a:rPr lang="en"/>
              <a:t>Interestingly Wichita has affordable housing price, rent as well as very low unemployment rate. One reason is Wichita, Kansas has very less population compared to other county/states in the graph.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981f73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981f73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9c08d0e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9c08d0e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981f73a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981f73a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c08d0e9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c08d0e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97c5590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97c5590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6a836c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6a836c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6a836c1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6a836c1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6a836c1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6a836c1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8b6020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8b6020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b6020c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b6020c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943608eb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943608eb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97c5590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97c5590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97c5590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97c5590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positive and negative correlations out of all factors as well as highest correlation from specific groups. Commuting to work by walking had the highest correlation out of all commuting methods, likely because people who are able to commute to work live in large cities, which tend to be more expensive. Population between ages 45-54 is the highest correlated age group with price.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investopedia.com/terms/p/price-to-rent-ratio.asp"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kwch.com/2021/01/27/kansas-ranks-in-top-5-of-most-boring-states/"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Housing Price Analysis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Jason Pham</a:t>
            </a:r>
            <a:endParaRPr/>
          </a:p>
          <a:p>
            <a:pPr indent="0" lvl="0" marL="0" rtl="0" algn="l">
              <a:spcBef>
                <a:spcPts val="0"/>
              </a:spcBef>
              <a:spcAft>
                <a:spcPts val="0"/>
              </a:spcAft>
              <a:buNone/>
            </a:pPr>
            <a:r>
              <a:rPr lang="en"/>
              <a:t>Harinaathgobi Chelva Sriman</a:t>
            </a:r>
            <a:endParaRPr/>
          </a:p>
          <a:p>
            <a:pPr indent="0" lvl="0" marL="0" rtl="0" algn="l">
              <a:spcBef>
                <a:spcPts val="0"/>
              </a:spcBef>
              <a:spcAft>
                <a:spcPts val="0"/>
              </a:spcAft>
              <a:buNone/>
            </a:pPr>
            <a:r>
              <a:rPr lang="en"/>
              <a:t>Praphul Gowda</a:t>
            </a:r>
            <a:endParaRPr/>
          </a:p>
          <a:p>
            <a:pPr indent="0" lvl="0" marL="0" rtl="0" algn="l">
              <a:spcBef>
                <a:spcPts val="0"/>
              </a:spcBef>
              <a:spcAft>
                <a:spcPts val="0"/>
              </a:spcAft>
              <a:buNone/>
            </a:pPr>
            <a:r>
              <a:rPr lang="en"/>
              <a:t>Myroslav Tkachenko</a:t>
            </a:r>
            <a:endParaRPr/>
          </a:p>
          <a:p>
            <a:pPr indent="0" lvl="0" marL="0" rtl="0" algn="l">
              <a:spcBef>
                <a:spcPts val="0"/>
              </a:spcBef>
              <a:spcAft>
                <a:spcPts val="0"/>
              </a:spcAft>
              <a:buNone/>
            </a:pPr>
            <a:r>
              <a:rPr lang="en"/>
              <a:t>Yilin Bao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Rent vs House price change comparison</a:t>
            </a:r>
            <a:endParaRPr/>
          </a:p>
        </p:txBody>
      </p:sp>
      <p:sp>
        <p:nvSpPr>
          <p:cNvPr id="127" name="Google Shape;127;p22"/>
          <p:cNvSpPr txBox="1"/>
          <p:nvPr>
            <p:ph idx="2" type="body"/>
          </p:nvPr>
        </p:nvSpPr>
        <p:spPr>
          <a:xfrm>
            <a:off x="6682600" y="1602175"/>
            <a:ext cx="2149800" cy="29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Comparison made with 3BR housing and rent values </a:t>
            </a:r>
            <a:endParaRPr/>
          </a:p>
          <a:p>
            <a:pPr indent="0" lvl="0" marL="0" rtl="0" algn="l">
              <a:lnSpc>
                <a:spcPct val="100000"/>
              </a:lnSpc>
              <a:spcBef>
                <a:spcPts val="1200"/>
              </a:spcBef>
              <a:spcAft>
                <a:spcPts val="0"/>
              </a:spcAft>
              <a:buNone/>
            </a:pPr>
            <a:r>
              <a:t/>
            </a:r>
            <a:endParaRPr/>
          </a:p>
        </p:txBody>
      </p:sp>
      <p:pic>
        <p:nvPicPr>
          <p:cNvPr id="128" name="Google Shape;128;p22"/>
          <p:cNvPicPr preferRelativeResize="0"/>
          <p:nvPr/>
        </p:nvPicPr>
        <p:blipFill>
          <a:blip r:embed="rId3">
            <a:alphaModFix/>
          </a:blip>
          <a:stretch>
            <a:fillRect/>
          </a:stretch>
        </p:blipFill>
        <p:spPr>
          <a:xfrm>
            <a:off x="152400" y="1277025"/>
            <a:ext cx="6377799" cy="33269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Rest vs House price comparison</a:t>
            </a:r>
            <a:endParaRPr/>
          </a:p>
        </p:txBody>
      </p:sp>
      <p:sp>
        <p:nvSpPr>
          <p:cNvPr id="134" name="Google Shape;134;p23"/>
          <p:cNvSpPr txBox="1"/>
          <p:nvPr>
            <p:ph idx="2" type="body"/>
          </p:nvPr>
        </p:nvSpPr>
        <p:spPr>
          <a:xfrm>
            <a:off x="6938800" y="1385400"/>
            <a:ext cx="1893600" cy="318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Optional</a:t>
            </a:r>
            <a:r>
              <a:rPr lang="en"/>
              <a:t> Slide</a:t>
            </a:r>
            <a:endParaRPr/>
          </a:p>
        </p:txBody>
      </p:sp>
      <p:pic>
        <p:nvPicPr>
          <p:cNvPr id="135" name="Google Shape;135;p23"/>
          <p:cNvPicPr preferRelativeResize="0"/>
          <p:nvPr/>
        </p:nvPicPr>
        <p:blipFill>
          <a:blip r:embed="rId3">
            <a:alphaModFix/>
          </a:blip>
          <a:stretch>
            <a:fillRect/>
          </a:stretch>
        </p:blipFill>
        <p:spPr>
          <a:xfrm>
            <a:off x="98525" y="1428347"/>
            <a:ext cx="6634043" cy="3460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 to Annual Rent Ratio comparison</a:t>
            </a:r>
            <a:endParaRPr/>
          </a:p>
        </p:txBody>
      </p:sp>
      <p:sp>
        <p:nvSpPr>
          <p:cNvPr id="141" name="Google Shape;141;p24"/>
          <p:cNvSpPr txBox="1"/>
          <p:nvPr>
            <p:ph idx="2" type="body"/>
          </p:nvPr>
        </p:nvSpPr>
        <p:spPr>
          <a:xfrm>
            <a:off x="6997925" y="1651450"/>
            <a:ext cx="1834500" cy="291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u="sng">
                <a:solidFill>
                  <a:schemeClr val="accent5"/>
                </a:solidFill>
                <a:hlinkClick r:id="rId3">
                  <a:extLst>
                    <a:ext uri="{A12FA001-AC4F-418D-AE19-62706E023703}">
                      <ahyp:hlinkClr val="tx"/>
                    </a:ext>
                  </a:extLst>
                </a:hlinkClick>
              </a:rPr>
              <a:t>https://www.investopedia.com/terms/p/price-to-rent-ratio.asp</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en" sz="1200">
                <a:solidFill>
                  <a:schemeClr val="dk1"/>
                </a:solidFill>
              </a:rPr>
              <a:t>If Price to Annual Rent ratio is less than 15, it would be a good investment to buy a house rather than rent</a:t>
            </a:r>
            <a:endParaRPr/>
          </a:p>
        </p:txBody>
      </p:sp>
      <p:pic>
        <p:nvPicPr>
          <p:cNvPr id="142" name="Google Shape;142;p24"/>
          <p:cNvPicPr preferRelativeResize="0"/>
          <p:nvPr/>
        </p:nvPicPr>
        <p:blipFill>
          <a:blip r:embed="rId4">
            <a:alphaModFix/>
          </a:blip>
          <a:stretch>
            <a:fillRect/>
          </a:stretch>
        </p:blipFill>
        <p:spPr>
          <a:xfrm>
            <a:off x="152400" y="1277025"/>
            <a:ext cx="6693128" cy="34914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Unemployment rate comparison</a:t>
            </a:r>
            <a:endParaRPr/>
          </a:p>
        </p:txBody>
      </p:sp>
      <p:sp>
        <p:nvSpPr>
          <p:cNvPr id="148" name="Google Shape;148;p25"/>
          <p:cNvSpPr txBox="1"/>
          <p:nvPr>
            <p:ph idx="2" type="body"/>
          </p:nvPr>
        </p:nvSpPr>
        <p:spPr>
          <a:xfrm>
            <a:off x="6140675" y="1474075"/>
            <a:ext cx="2691600" cy="309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 fact: </a:t>
            </a:r>
            <a:r>
              <a:rPr lang="en" u="sng">
                <a:solidFill>
                  <a:schemeClr val="hlink"/>
                </a:solidFill>
                <a:hlinkClick r:id="rId3"/>
              </a:rPr>
              <a:t>https://www.kwch.com/2021/01/27/kansas-ranks-in-top-5-of-most-boring-states/</a:t>
            </a:r>
            <a:endParaRPr/>
          </a:p>
          <a:p>
            <a:pPr indent="0" lvl="0" marL="0" rtl="0" algn="l">
              <a:spcBef>
                <a:spcPts val="1200"/>
              </a:spcBef>
              <a:spcAft>
                <a:spcPts val="1200"/>
              </a:spcAft>
              <a:buNone/>
            </a:pPr>
            <a:r>
              <a:rPr lang="en"/>
              <a:t>Unemployment rates give insights on the economic condition of the counties. It is always preferred to move to counties with low </a:t>
            </a:r>
            <a:r>
              <a:rPr lang="en"/>
              <a:t>unemployment</a:t>
            </a:r>
            <a:r>
              <a:rPr lang="en"/>
              <a:t> rates and affordable rent/ housing prices.</a:t>
            </a:r>
            <a:endParaRPr/>
          </a:p>
        </p:txBody>
      </p:sp>
      <p:pic>
        <p:nvPicPr>
          <p:cNvPr id="149" name="Google Shape;149;p25"/>
          <p:cNvPicPr preferRelativeResize="0"/>
          <p:nvPr/>
        </p:nvPicPr>
        <p:blipFill>
          <a:blip r:embed="rId4">
            <a:alphaModFix/>
          </a:blip>
          <a:stretch>
            <a:fillRect/>
          </a:stretch>
        </p:blipFill>
        <p:spPr>
          <a:xfrm>
            <a:off x="152400" y="1499350"/>
            <a:ext cx="5835878" cy="30442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Threshold for selecting features</a:t>
            </a:r>
            <a:endParaRPr/>
          </a:p>
        </p:txBody>
      </p:sp>
      <p:sp>
        <p:nvSpPr>
          <p:cNvPr id="155" name="Google Shape;155;p2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6" name="Google Shape;156;p26"/>
          <p:cNvSpPr txBox="1"/>
          <p:nvPr>
            <p:ph idx="2" type="body"/>
          </p:nvPr>
        </p:nvSpPr>
        <p:spPr>
          <a:xfrm>
            <a:off x="4832425" y="1505700"/>
            <a:ext cx="3999900" cy="3273000"/>
          </a:xfrm>
          <a:prstGeom prst="rect">
            <a:avLst/>
          </a:prstGeom>
        </p:spPr>
        <p:txBody>
          <a:bodyPr anchorCtr="0" anchor="t" bIns="91425" lIns="91425" spcFirstLastPara="1" rIns="91425" wrap="square" tIns="91425">
            <a:normAutofit fontScale="25000"/>
          </a:bodyPr>
          <a:lstStyle/>
          <a:p>
            <a:pPr indent="0" lvl="0" marL="0" rtl="0" algn="l">
              <a:lnSpc>
                <a:spcPct val="150000"/>
              </a:lnSpc>
              <a:spcBef>
                <a:spcPts val="0"/>
              </a:spcBef>
              <a:spcAft>
                <a:spcPts val="0"/>
              </a:spcAft>
              <a:buNone/>
            </a:pPr>
            <a:r>
              <a:rPr b="1" lang="en" sz="4615">
                <a:solidFill>
                  <a:srgbClr val="000000"/>
                </a:solidFill>
              </a:rPr>
              <a:t>Step:</a:t>
            </a:r>
            <a:endParaRPr b="1" sz="4615">
              <a:solidFill>
                <a:srgbClr val="000000"/>
              </a:solidFill>
            </a:endParaRPr>
          </a:p>
          <a:p>
            <a:pPr indent="-289169" lvl="0" marL="457200" rtl="0" algn="l">
              <a:lnSpc>
                <a:spcPct val="150000"/>
              </a:lnSpc>
              <a:spcBef>
                <a:spcPts val="1200"/>
              </a:spcBef>
              <a:spcAft>
                <a:spcPts val="0"/>
              </a:spcAft>
              <a:buClr>
                <a:srgbClr val="000000"/>
              </a:buClr>
              <a:buSzPct val="100000"/>
              <a:buChar char="●"/>
            </a:pPr>
            <a:r>
              <a:rPr lang="en" sz="3815">
                <a:solidFill>
                  <a:srgbClr val="000000"/>
                </a:solidFill>
              </a:rPr>
              <a:t>find 96 factors with Pairwise Correlation(PC) with housing price with range of  [-1,1]</a:t>
            </a:r>
            <a:endParaRPr sz="3815">
              <a:solidFill>
                <a:srgbClr val="000000"/>
              </a:solidFill>
            </a:endParaRPr>
          </a:p>
          <a:p>
            <a:pPr indent="-289169" lvl="0" marL="457200" rtl="0" algn="l">
              <a:lnSpc>
                <a:spcPct val="150000"/>
              </a:lnSpc>
              <a:spcBef>
                <a:spcPts val="0"/>
              </a:spcBef>
              <a:spcAft>
                <a:spcPts val="0"/>
              </a:spcAft>
              <a:buClr>
                <a:srgbClr val="000000"/>
              </a:buClr>
              <a:buSzPct val="100000"/>
              <a:buChar char="●"/>
            </a:pPr>
            <a:r>
              <a:rPr lang="en" sz="3815">
                <a:solidFill>
                  <a:srgbClr val="000000"/>
                </a:solidFill>
              </a:rPr>
              <a:t>Set the thresholds at 0.5 intervals and then for every threshold get the subset of factor with abs(PC) &gt; threshold.</a:t>
            </a:r>
            <a:endParaRPr sz="3815">
              <a:solidFill>
                <a:srgbClr val="000000"/>
              </a:solidFill>
            </a:endParaRPr>
          </a:p>
          <a:p>
            <a:pPr indent="-289169" lvl="0" marL="457200" rtl="0" algn="l">
              <a:lnSpc>
                <a:spcPct val="150000"/>
              </a:lnSpc>
              <a:spcBef>
                <a:spcPts val="0"/>
              </a:spcBef>
              <a:spcAft>
                <a:spcPts val="0"/>
              </a:spcAft>
              <a:buClr>
                <a:srgbClr val="000000"/>
              </a:buClr>
              <a:buSzPct val="100000"/>
              <a:buChar char="●"/>
            </a:pPr>
            <a:r>
              <a:rPr lang="en" sz="3815">
                <a:solidFill>
                  <a:srgbClr val="000000"/>
                </a:solidFill>
              </a:rPr>
              <a:t>calculate the MAE, MSE, R_2score to find the optimal threshold of Linear Regression.</a:t>
            </a:r>
            <a:endParaRPr sz="3815">
              <a:solidFill>
                <a:srgbClr val="000000"/>
              </a:solidFill>
            </a:endParaRPr>
          </a:p>
          <a:p>
            <a:pPr indent="0" lvl="0" marL="0" rtl="0" algn="l">
              <a:lnSpc>
                <a:spcPct val="100000"/>
              </a:lnSpc>
              <a:spcBef>
                <a:spcPts val="1200"/>
              </a:spcBef>
              <a:spcAft>
                <a:spcPts val="0"/>
              </a:spcAft>
              <a:buNone/>
            </a:pPr>
            <a:r>
              <a:rPr b="1" lang="en" sz="4615">
                <a:solidFill>
                  <a:srgbClr val="000000"/>
                </a:solidFill>
              </a:rPr>
              <a:t>Conclusion:</a:t>
            </a:r>
            <a:endParaRPr b="1" sz="4615">
              <a:solidFill>
                <a:srgbClr val="000000"/>
              </a:solidFill>
            </a:endParaRPr>
          </a:p>
          <a:p>
            <a:pPr indent="0" lvl="0" marL="0" rtl="0" algn="l">
              <a:lnSpc>
                <a:spcPct val="100000"/>
              </a:lnSpc>
              <a:spcBef>
                <a:spcPts val="1200"/>
              </a:spcBef>
              <a:spcAft>
                <a:spcPts val="0"/>
              </a:spcAft>
              <a:buNone/>
            </a:pPr>
            <a:r>
              <a:rPr lang="en" sz="3815">
                <a:solidFill>
                  <a:srgbClr val="000000"/>
                </a:solidFill>
              </a:rPr>
              <a:t>The factors w</a:t>
            </a:r>
            <a:r>
              <a:rPr lang="en" sz="3815">
                <a:solidFill>
                  <a:srgbClr val="000000"/>
                </a:solidFill>
              </a:rPr>
              <a:t>ith abs(PC) &gt; 0.6 are more decisive than other</a:t>
            </a:r>
            <a:endParaRPr sz="3815">
              <a:solidFill>
                <a:srgbClr val="000000"/>
              </a:solidFill>
            </a:endParaRPr>
          </a:p>
          <a:p>
            <a:pPr indent="0" lvl="0" marL="0" rtl="0" algn="l">
              <a:lnSpc>
                <a:spcPct val="100000"/>
              </a:lnSpc>
              <a:spcBef>
                <a:spcPts val="1200"/>
              </a:spcBef>
              <a:spcAft>
                <a:spcPts val="0"/>
              </a:spcAft>
              <a:buNone/>
            </a:pPr>
            <a:r>
              <a:rPr lang="en" sz="3815">
                <a:solidFill>
                  <a:srgbClr val="000000"/>
                </a:solidFill>
              </a:rPr>
              <a:t>Ignoring other factor </a:t>
            </a:r>
            <a:r>
              <a:rPr lang="en" sz="3815">
                <a:solidFill>
                  <a:srgbClr val="000000"/>
                </a:solidFill>
              </a:rPr>
              <a:t>to build the model can exclude most of the noise</a:t>
            </a:r>
            <a:endParaRPr sz="3815">
              <a:solidFill>
                <a:srgbClr val="000000"/>
              </a:solidFill>
            </a:endParaRPr>
          </a:p>
          <a:p>
            <a:pPr indent="0" lvl="0" marL="0" rtl="0" algn="l">
              <a:spcBef>
                <a:spcPts val="1200"/>
              </a:spcBef>
              <a:spcAft>
                <a:spcPts val="1200"/>
              </a:spcAft>
              <a:buNone/>
            </a:pPr>
            <a:r>
              <a:t/>
            </a:r>
            <a:endParaRPr/>
          </a:p>
        </p:txBody>
      </p:sp>
      <p:pic>
        <p:nvPicPr>
          <p:cNvPr id="157" name="Google Shape;157;p26"/>
          <p:cNvPicPr preferRelativeResize="0"/>
          <p:nvPr/>
        </p:nvPicPr>
        <p:blipFill>
          <a:blip r:embed="rId3">
            <a:alphaModFix/>
          </a:blip>
          <a:stretch>
            <a:fillRect/>
          </a:stretch>
        </p:blipFill>
        <p:spPr>
          <a:xfrm>
            <a:off x="2289025" y="1446900"/>
            <a:ext cx="2101566" cy="1564375"/>
          </a:xfrm>
          <a:prstGeom prst="rect">
            <a:avLst/>
          </a:prstGeom>
          <a:noFill/>
          <a:ln>
            <a:noFill/>
          </a:ln>
        </p:spPr>
      </p:pic>
      <p:pic>
        <p:nvPicPr>
          <p:cNvPr id="158" name="Google Shape;158;p26"/>
          <p:cNvPicPr preferRelativeResize="0"/>
          <p:nvPr/>
        </p:nvPicPr>
        <p:blipFill>
          <a:blip r:embed="rId4">
            <a:alphaModFix/>
          </a:blip>
          <a:stretch>
            <a:fillRect/>
          </a:stretch>
        </p:blipFill>
        <p:spPr>
          <a:xfrm>
            <a:off x="2360274" y="3049775"/>
            <a:ext cx="2030325" cy="1652161"/>
          </a:xfrm>
          <a:prstGeom prst="rect">
            <a:avLst/>
          </a:prstGeom>
          <a:noFill/>
          <a:ln>
            <a:noFill/>
          </a:ln>
        </p:spPr>
      </p:pic>
      <p:pic>
        <p:nvPicPr>
          <p:cNvPr id="159" name="Google Shape;159;p26"/>
          <p:cNvPicPr preferRelativeResize="0"/>
          <p:nvPr/>
        </p:nvPicPr>
        <p:blipFill>
          <a:blip r:embed="rId5">
            <a:alphaModFix/>
          </a:blip>
          <a:stretch>
            <a:fillRect/>
          </a:stretch>
        </p:blipFill>
        <p:spPr>
          <a:xfrm>
            <a:off x="232700" y="3065100"/>
            <a:ext cx="2030325" cy="1681685"/>
          </a:xfrm>
          <a:prstGeom prst="rect">
            <a:avLst/>
          </a:prstGeom>
          <a:noFill/>
          <a:ln>
            <a:noFill/>
          </a:ln>
        </p:spPr>
      </p:pic>
      <p:pic>
        <p:nvPicPr>
          <p:cNvPr id="160" name="Google Shape;160;p26"/>
          <p:cNvPicPr preferRelativeResize="0"/>
          <p:nvPr/>
        </p:nvPicPr>
        <p:blipFill>
          <a:blip r:embed="rId6">
            <a:alphaModFix/>
          </a:blip>
          <a:stretch>
            <a:fillRect/>
          </a:stretch>
        </p:blipFill>
        <p:spPr>
          <a:xfrm>
            <a:off x="275800" y="1446895"/>
            <a:ext cx="1951325" cy="15643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a:t>
            </a:r>
            <a:endParaRPr/>
          </a:p>
        </p:txBody>
      </p:sp>
      <p:pic>
        <p:nvPicPr>
          <p:cNvPr id="166" name="Google Shape;166;p27"/>
          <p:cNvPicPr preferRelativeResize="0"/>
          <p:nvPr/>
        </p:nvPicPr>
        <p:blipFill>
          <a:blip r:embed="rId3">
            <a:alphaModFix/>
          </a:blip>
          <a:stretch>
            <a:fillRect/>
          </a:stretch>
        </p:blipFill>
        <p:spPr>
          <a:xfrm>
            <a:off x="2143150" y="1713263"/>
            <a:ext cx="4857750" cy="288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result</a:t>
            </a:r>
            <a:endParaRPr/>
          </a:p>
        </p:txBody>
      </p:sp>
      <p:pic>
        <p:nvPicPr>
          <p:cNvPr id="172" name="Google Shape;172;p28"/>
          <p:cNvPicPr preferRelativeResize="0"/>
          <p:nvPr/>
        </p:nvPicPr>
        <p:blipFill rotWithShape="1">
          <a:blip r:embed="rId3">
            <a:alphaModFix/>
          </a:blip>
          <a:srcRect b="125427" l="-54250" r="54250" t="-86070"/>
          <a:stretch/>
        </p:blipFill>
        <p:spPr>
          <a:xfrm>
            <a:off x="-493925" y="353800"/>
            <a:ext cx="4636776" cy="1304600"/>
          </a:xfrm>
          <a:prstGeom prst="rect">
            <a:avLst/>
          </a:prstGeom>
          <a:noFill/>
          <a:ln>
            <a:noFill/>
          </a:ln>
        </p:spPr>
      </p:pic>
      <p:pic>
        <p:nvPicPr>
          <p:cNvPr id="173" name="Google Shape;173;p28"/>
          <p:cNvPicPr preferRelativeResize="0"/>
          <p:nvPr/>
        </p:nvPicPr>
        <p:blipFill rotWithShape="1">
          <a:blip r:embed="rId4">
            <a:alphaModFix/>
          </a:blip>
          <a:srcRect b="39357" l="0" r="19061" t="0"/>
          <a:stretch/>
        </p:blipFill>
        <p:spPr>
          <a:xfrm>
            <a:off x="2211088" y="2388036"/>
            <a:ext cx="4085249" cy="1318932"/>
          </a:xfrm>
          <a:prstGeom prst="rect">
            <a:avLst/>
          </a:prstGeom>
          <a:noFill/>
          <a:ln>
            <a:noFill/>
          </a:ln>
        </p:spPr>
      </p:pic>
      <p:pic>
        <p:nvPicPr>
          <p:cNvPr id="174" name="Google Shape;174;p28"/>
          <p:cNvPicPr preferRelativeResize="0"/>
          <p:nvPr/>
        </p:nvPicPr>
        <p:blipFill rotWithShape="1">
          <a:blip r:embed="rId5">
            <a:alphaModFix/>
          </a:blip>
          <a:srcRect b="39359" l="0" r="21073" t="12676"/>
          <a:stretch/>
        </p:blipFill>
        <p:spPr>
          <a:xfrm>
            <a:off x="2261966" y="1463792"/>
            <a:ext cx="3983473" cy="1043186"/>
          </a:xfrm>
          <a:prstGeom prst="rect">
            <a:avLst/>
          </a:prstGeom>
          <a:noFill/>
          <a:ln>
            <a:noFill/>
          </a:ln>
        </p:spPr>
      </p:pic>
      <p:pic>
        <p:nvPicPr>
          <p:cNvPr id="175" name="Google Shape;175;p28"/>
          <p:cNvPicPr preferRelativeResize="0"/>
          <p:nvPr/>
        </p:nvPicPr>
        <p:blipFill rotWithShape="1">
          <a:blip r:embed="rId6">
            <a:alphaModFix/>
          </a:blip>
          <a:srcRect b="40001" l="0" r="14748" t="0"/>
          <a:stretch/>
        </p:blipFill>
        <p:spPr>
          <a:xfrm>
            <a:off x="2211075" y="3706968"/>
            <a:ext cx="4268799" cy="1318932"/>
          </a:xfrm>
          <a:prstGeom prst="rect">
            <a:avLst/>
          </a:prstGeom>
          <a:noFill/>
          <a:ln>
            <a:noFill/>
          </a:ln>
        </p:spPr>
      </p:pic>
      <p:sp>
        <p:nvSpPr>
          <p:cNvPr id="176" name="Google Shape;176;p28"/>
          <p:cNvSpPr txBox="1"/>
          <p:nvPr/>
        </p:nvSpPr>
        <p:spPr>
          <a:xfrm>
            <a:off x="2672393" y="1259775"/>
            <a:ext cx="267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GradientBoostingRegressor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77" name="Google Shape;177;p28"/>
          <p:cNvSpPr txBox="1"/>
          <p:nvPr/>
        </p:nvSpPr>
        <p:spPr>
          <a:xfrm>
            <a:off x="3120265" y="2555025"/>
            <a:ext cx="17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8" name="Google Shape;178;p28"/>
          <p:cNvSpPr txBox="1"/>
          <p:nvPr/>
        </p:nvSpPr>
        <p:spPr>
          <a:xfrm>
            <a:off x="2580793" y="3803037"/>
            <a:ext cx="267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Roboto"/>
                <a:ea typeface="Roboto"/>
                <a:cs typeface="Roboto"/>
                <a:sym typeface="Roboto"/>
              </a:rPr>
              <a:t> </a:t>
            </a:r>
            <a:r>
              <a:rPr lang="en">
                <a:latin typeface="Roboto"/>
                <a:ea typeface="Roboto"/>
                <a:cs typeface="Roboto"/>
                <a:sym typeface="Roboto"/>
              </a:rPr>
              <a:t>Linear Regression</a:t>
            </a:r>
            <a:endParaRPr>
              <a:latin typeface="Roboto"/>
              <a:ea typeface="Roboto"/>
              <a:cs typeface="Roboto"/>
              <a:sym typeface="Roboto"/>
            </a:endParaRPr>
          </a:p>
        </p:txBody>
      </p:sp>
      <p:sp>
        <p:nvSpPr>
          <p:cNvPr id="179" name="Google Shape;179;p28"/>
          <p:cNvSpPr txBox="1"/>
          <p:nvPr/>
        </p:nvSpPr>
        <p:spPr>
          <a:xfrm>
            <a:off x="2580793" y="2506991"/>
            <a:ext cx="25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RandomForestRegression</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Error Analysis</a:t>
            </a:r>
            <a:endParaRPr/>
          </a:p>
        </p:txBody>
      </p:sp>
      <p:sp>
        <p:nvSpPr>
          <p:cNvPr id="185" name="Google Shape;185;p2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6" name="Google Shape;186;p29"/>
          <p:cNvSpPr txBox="1"/>
          <p:nvPr>
            <p:ph idx="2" type="body"/>
          </p:nvPr>
        </p:nvSpPr>
        <p:spPr>
          <a:xfrm>
            <a:off x="6817500" y="1318600"/>
            <a:ext cx="2235000" cy="403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429"/>
              <a:t>Linear Regression</a:t>
            </a:r>
            <a:r>
              <a:rPr lang="en" sz="1429"/>
              <a:t>：</a:t>
            </a:r>
            <a:endParaRPr sz="1429"/>
          </a:p>
          <a:p>
            <a:pPr indent="0" lvl="0" marL="0" rtl="0" algn="l">
              <a:spcBef>
                <a:spcPts val="1200"/>
              </a:spcBef>
              <a:spcAft>
                <a:spcPts val="0"/>
              </a:spcAft>
              <a:buNone/>
            </a:pPr>
            <a:r>
              <a:rPr lang="en"/>
              <a:t>Most accurate and efficient. Runtime much lower than other models.(over fitting)</a:t>
            </a:r>
            <a:endParaRPr/>
          </a:p>
          <a:p>
            <a:pPr indent="0" lvl="0" marL="0" rtl="0" algn="l">
              <a:spcBef>
                <a:spcPts val="1200"/>
              </a:spcBef>
              <a:spcAft>
                <a:spcPts val="0"/>
              </a:spcAft>
              <a:buNone/>
            </a:pPr>
            <a:r>
              <a:rPr lang="en"/>
              <a:t>Average MAE: </a:t>
            </a:r>
            <a:r>
              <a:rPr lang="en">
                <a:solidFill>
                  <a:srgbClr val="000000"/>
                </a:solidFill>
                <a:latin typeface="Arial"/>
                <a:ea typeface="Arial"/>
                <a:cs typeface="Arial"/>
                <a:sym typeface="Arial"/>
              </a:rPr>
              <a:t>almost zero</a:t>
            </a:r>
            <a:endParaRPr/>
          </a:p>
          <a:p>
            <a:pPr indent="0" lvl="0" marL="0" rtl="0" algn="l">
              <a:spcBef>
                <a:spcPts val="1200"/>
              </a:spcBef>
              <a:spcAft>
                <a:spcPts val="0"/>
              </a:spcAft>
              <a:buNone/>
            </a:pPr>
            <a:r>
              <a:rPr b="1" lang="en" sz="1429"/>
              <a:t>Gradient Boosting Regression</a:t>
            </a:r>
            <a:r>
              <a:rPr lang="en" sz="1429"/>
              <a:t>: </a:t>
            </a:r>
            <a:endParaRPr sz="1429"/>
          </a:p>
          <a:p>
            <a:pPr indent="0" lvl="0" marL="0" rtl="0" algn="l">
              <a:spcBef>
                <a:spcPts val="1200"/>
              </a:spcBef>
              <a:spcAft>
                <a:spcPts val="0"/>
              </a:spcAft>
              <a:buNone/>
            </a:pPr>
            <a:r>
              <a:rPr lang="en"/>
              <a:t>Largest runtime. Error is unbiased.</a:t>
            </a:r>
            <a:endParaRPr/>
          </a:p>
          <a:p>
            <a:pPr indent="0" lvl="0" marL="0" rtl="0" algn="l">
              <a:spcBef>
                <a:spcPts val="1200"/>
              </a:spcBef>
              <a:spcAft>
                <a:spcPts val="0"/>
              </a:spcAft>
              <a:buNone/>
            </a:pPr>
            <a:r>
              <a:rPr lang="en"/>
              <a:t>Average MAE: 14852.22</a:t>
            </a:r>
            <a:endParaRPr/>
          </a:p>
          <a:p>
            <a:pPr indent="0" lvl="0" marL="0" rtl="0" algn="l">
              <a:spcBef>
                <a:spcPts val="1200"/>
              </a:spcBef>
              <a:spcAft>
                <a:spcPts val="0"/>
              </a:spcAft>
              <a:buNone/>
            </a:pPr>
            <a:r>
              <a:rPr b="1" lang="en"/>
              <a:t>Random Forest Regression</a:t>
            </a:r>
            <a:r>
              <a:rPr lang="en"/>
              <a:t>:</a:t>
            </a:r>
            <a:endParaRPr/>
          </a:p>
          <a:p>
            <a:pPr indent="0" lvl="0" marL="0" rtl="0" algn="l">
              <a:spcBef>
                <a:spcPts val="1200"/>
              </a:spcBef>
              <a:spcAft>
                <a:spcPts val="0"/>
              </a:spcAft>
              <a:buNone/>
            </a:pPr>
            <a:r>
              <a:rPr lang="en"/>
              <a:t>Error is biased on several large cities.</a:t>
            </a:r>
            <a:endParaRPr/>
          </a:p>
          <a:p>
            <a:pPr indent="0" lvl="0" marL="0" rtl="0" algn="l">
              <a:spcBef>
                <a:spcPts val="1200"/>
              </a:spcBef>
              <a:spcAft>
                <a:spcPts val="0"/>
              </a:spcAft>
              <a:buNone/>
            </a:pPr>
            <a:r>
              <a:rPr lang="en"/>
              <a:t>Average MAE:</a:t>
            </a:r>
            <a:r>
              <a:rPr lang="en">
                <a:solidFill>
                  <a:srgbClr val="000000"/>
                </a:solidFill>
                <a:latin typeface="Arial"/>
                <a:ea typeface="Arial"/>
                <a:cs typeface="Arial"/>
                <a:sym typeface="Arial"/>
              </a:rPr>
              <a:t>27947.35</a:t>
            </a:r>
            <a:r>
              <a:rPr lang="en"/>
              <a:t> </a:t>
            </a:r>
            <a:endParaRPr/>
          </a:p>
          <a:p>
            <a:pPr indent="0" lvl="0" marL="0" rtl="0" algn="l">
              <a:spcBef>
                <a:spcPts val="120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90425" y="1505700"/>
            <a:ext cx="6973374" cy="333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graphicFrame>
        <p:nvGraphicFramePr>
          <p:cNvPr id="193" name="Google Shape;193;p30"/>
          <p:cNvGraphicFramePr/>
          <p:nvPr/>
        </p:nvGraphicFramePr>
        <p:xfrm>
          <a:off x="311700" y="1558500"/>
          <a:ext cx="3000000" cy="3000000"/>
        </p:xfrm>
        <a:graphic>
          <a:graphicData uri="http://schemas.openxmlformats.org/drawingml/2006/table">
            <a:tbl>
              <a:tblPr>
                <a:noFill/>
                <a:tableStyleId>{AF58169F-6CF9-46C7-9A97-579389DF469A}</a:tableStyleId>
              </a:tblPr>
              <a:tblGrid>
                <a:gridCol w="575125"/>
                <a:gridCol w="575125"/>
                <a:gridCol w="575125"/>
                <a:gridCol w="575125"/>
                <a:gridCol w="575125"/>
                <a:gridCol w="575125"/>
                <a:gridCol w="575125"/>
                <a:gridCol w="575125"/>
                <a:gridCol w="575125"/>
                <a:gridCol w="575125"/>
                <a:gridCol w="716675"/>
                <a:gridCol w="716675"/>
                <a:gridCol w="760925"/>
                <a:gridCol w="575125"/>
              </a:tblGrid>
              <a:tr h="200025">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Region</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gridSpan="2">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Affordability</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hMerge="1"/>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Migration Corr</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Inventory Corr</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Investor Corr</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gridSpan="2">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Rent (in USD)</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hMerge="1"/>
                <a:tc gridSpan="2">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House Value</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hMerge="1"/>
                <a:tc gridSpan="2">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Price to Rent Ratio</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hMerge="1"/>
                <a:tc gridSpan="2">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Unemployment Rate</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909C"/>
                    </a:solidFill>
                  </a:tcPr>
                </a:tc>
                <a:tc hMerge="1"/>
              </a:tr>
              <a:tr h="200025">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Year</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2001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2021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2020</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2022</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2021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2014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2021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2014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2021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2014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2021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2014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2020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900"/>
                        <a:t>San Diego</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5.926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8.714</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0.4</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-0.76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0.81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1766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2573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463657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766797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21.86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24.82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6.5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9.2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r>
              <a:tr h="200025">
                <a:tc>
                  <a:txBody>
                    <a:bodyPr/>
                    <a:lstStyle/>
                    <a:p>
                      <a:pPr indent="0" lvl="0" marL="0" rtl="0" algn="ctr">
                        <a:lnSpc>
                          <a:spcPct val="115000"/>
                        </a:lnSpc>
                        <a:spcBef>
                          <a:spcPts val="0"/>
                        </a:spcBef>
                        <a:spcAft>
                          <a:spcPts val="0"/>
                        </a:spcAft>
                        <a:buNone/>
                      </a:pPr>
                      <a:r>
                        <a:rPr lang="en" sz="900"/>
                        <a:t>San Francisco</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8.433</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10.4</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0.78</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0.37</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-0.71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2286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2943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7.72E+05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1.28E+06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28.15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36.35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4.4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7.8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900"/>
                        <a:t>Denver</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5.792</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7.069</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0.87</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-0.5</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0.68</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1246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1763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289546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537979</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19.36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25.42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4.8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8.2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r>
              <a:tr h="200025">
                <a:tc>
                  <a:txBody>
                    <a:bodyPr/>
                    <a:lstStyle/>
                    <a:p>
                      <a:pPr indent="0" lvl="0" marL="0" rtl="0" algn="ctr">
                        <a:lnSpc>
                          <a:spcPct val="115000"/>
                        </a:lnSpc>
                        <a:spcBef>
                          <a:spcPts val="0"/>
                        </a:spcBef>
                        <a:spcAft>
                          <a:spcPts val="0"/>
                        </a:spcAft>
                        <a:buNone/>
                      </a:pPr>
                      <a:r>
                        <a:rPr lang="en" sz="900"/>
                        <a:t>Boston</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7.183</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6.716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0.67</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-0.048</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2135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2556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384092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578037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14.98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18.84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5.3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9.7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1450">
                <a:tc>
                  <a:txBody>
                    <a:bodyPr/>
                    <a:lstStyle/>
                    <a:p>
                      <a:pPr indent="0" lvl="0" marL="0" rtl="0" algn="ctr">
                        <a:lnSpc>
                          <a:spcPct val="115000"/>
                        </a:lnSpc>
                        <a:spcBef>
                          <a:spcPts val="0"/>
                        </a:spcBef>
                        <a:spcAft>
                          <a:spcPts val="0"/>
                        </a:spcAft>
                        <a:buNone/>
                      </a:pPr>
                      <a:r>
                        <a:rPr lang="en" sz="900"/>
                        <a:t>Wichita</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-0.81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744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871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117358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169097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14.32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16.17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r>
              <a:tr h="200025">
                <a:tc>
                  <a:txBody>
                    <a:bodyPr/>
                    <a:lstStyle/>
                    <a:p>
                      <a:pPr indent="0" lvl="0" marL="0" rtl="0" algn="ctr">
                        <a:lnSpc>
                          <a:spcPct val="115000"/>
                        </a:lnSpc>
                        <a:spcBef>
                          <a:spcPts val="0"/>
                        </a:spcBef>
                        <a:spcAft>
                          <a:spcPts val="0"/>
                        </a:spcAft>
                        <a:buNone/>
                      </a:pPr>
                      <a:r>
                        <a:rPr lang="en" sz="900"/>
                        <a:t>Los Angeles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6.466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10.565</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0.45</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-0.68</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-0.33</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1866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2574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516797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806990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23.07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26.11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8.2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12.8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lstStyle/>
                    <a:p>
                      <a:pPr indent="0" lvl="0" marL="0" rtl="0" algn="ctr">
                        <a:lnSpc>
                          <a:spcPct val="115000"/>
                        </a:lnSpc>
                        <a:spcBef>
                          <a:spcPts val="0"/>
                        </a:spcBef>
                        <a:spcAft>
                          <a:spcPts val="0"/>
                        </a:spcAft>
                        <a:buNone/>
                      </a:pPr>
                      <a:r>
                        <a:rPr lang="en" sz="900"/>
                        <a:t>Ventura</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5.456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8.106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0.17</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-0.76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-0.31</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1932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2745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507485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744693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21.88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22.6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6.7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8.6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r>
              <a:tr h="200025">
                <a:tc>
                  <a:txBody>
                    <a:bodyPr/>
                    <a:lstStyle/>
                    <a:p>
                      <a:pPr indent="0" lvl="0" marL="0" rtl="0" algn="ctr">
                        <a:lnSpc>
                          <a:spcPct val="115000"/>
                        </a:lnSpc>
                        <a:spcBef>
                          <a:spcPts val="0"/>
                        </a:spcBef>
                        <a:spcAft>
                          <a:spcPts val="0"/>
                        </a:spcAft>
                        <a:buNone/>
                      </a:pPr>
                      <a:r>
                        <a:rPr lang="en" sz="900"/>
                        <a:t>St. Louis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2.449</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3.044</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-0.77</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-0.86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0.95</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909</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1146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146287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212048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13.4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15.4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5.2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900"/>
                        <a:t>7.2</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1450">
                <a:tc>
                  <a:txBody>
                    <a:bodyPr/>
                    <a:lstStyle/>
                    <a:p>
                      <a:pPr indent="0" lvl="0" marL="0" rtl="0" algn="ctr">
                        <a:lnSpc>
                          <a:spcPct val="115000"/>
                        </a:lnSpc>
                        <a:spcBef>
                          <a:spcPts val="0"/>
                        </a:spcBef>
                        <a:spcAft>
                          <a:spcPts val="0"/>
                        </a:spcAft>
                        <a:buNone/>
                      </a:pPr>
                      <a:r>
                        <a:rPr lang="en" sz="900"/>
                        <a:t>New York</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6.169</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6.15</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1000">
                          <a:solidFill>
                            <a:srgbClr val="1A1A1A"/>
                          </a:solidFill>
                          <a:latin typeface="Verdana"/>
                          <a:ea typeface="Verdana"/>
                          <a:cs typeface="Verdana"/>
                          <a:sym typeface="Verdana"/>
                        </a:rPr>
                        <a:t>0.86</a:t>
                      </a:r>
                      <a:endParaRPr sz="1000">
                        <a:solidFill>
                          <a:srgbClr val="1A1A1A"/>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2287</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2560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400368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545016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14.58</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17.73</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6</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c>
                  <a:txBody>
                    <a:bodyPr/>
                    <a:lstStyle/>
                    <a:p>
                      <a:pPr indent="0" lvl="0" marL="0" rtl="0" algn="ctr">
                        <a:lnSpc>
                          <a:spcPct val="115000"/>
                        </a:lnSpc>
                        <a:spcBef>
                          <a:spcPts val="0"/>
                        </a:spcBef>
                        <a:spcAft>
                          <a:spcPts val="0"/>
                        </a:spcAft>
                        <a:buNone/>
                      </a:pPr>
                      <a:r>
                        <a:rPr lang="en" sz="900"/>
                        <a:t>9.5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BEFF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Motivation and Objective</a:t>
            </a:r>
            <a:endParaRPr/>
          </a:p>
          <a:p>
            <a:pPr indent="-311150" lvl="0" marL="457200" rtl="0" algn="l">
              <a:spcBef>
                <a:spcPts val="0"/>
              </a:spcBef>
              <a:spcAft>
                <a:spcPts val="0"/>
              </a:spcAft>
              <a:buSzPts val="1300"/>
              <a:buAutoNum type="arabicPeriod"/>
            </a:pPr>
            <a:r>
              <a:rPr lang="en"/>
              <a:t>Dataset</a:t>
            </a:r>
            <a:endParaRPr/>
          </a:p>
          <a:p>
            <a:pPr indent="-311150" lvl="0" marL="457200" rtl="0" algn="l">
              <a:spcBef>
                <a:spcPts val="0"/>
              </a:spcBef>
              <a:spcAft>
                <a:spcPts val="0"/>
              </a:spcAft>
              <a:buSzPts val="1300"/>
              <a:buAutoNum type="arabicPeriod"/>
            </a:pPr>
            <a:r>
              <a:rPr lang="en"/>
              <a:t>Analysis</a:t>
            </a:r>
            <a:endParaRPr/>
          </a:p>
          <a:p>
            <a:pPr indent="-311150" lvl="0" marL="457200" rtl="0" algn="l">
              <a:spcBef>
                <a:spcPts val="0"/>
              </a:spcBef>
              <a:spcAft>
                <a:spcPts val="0"/>
              </a:spcAft>
              <a:buSzPts val="1300"/>
              <a:buAutoNum type="arabicPeriod"/>
            </a:pPr>
            <a:r>
              <a:rPr lang="en"/>
              <a:t>Recommendation: Renting vs Buying a home</a:t>
            </a:r>
            <a:endParaRPr/>
          </a:p>
          <a:p>
            <a:pPr indent="-311150" lvl="0" marL="457200" rtl="0" algn="l">
              <a:spcBef>
                <a:spcPts val="0"/>
              </a:spcBef>
              <a:spcAft>
                <a:spcPts val="0"/>
              </a:spcAft>
              <a:buSzPts val="1300"/>
              <a:buAutoNum type="arabicPeriod"/>
            </a:pPr>
            <a:r>
              <a:rPr lang="en"/>
              <a:t>Predicting Home Prices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and Objective</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Analyze</a:t>
            </a:r>
            <a:r>
              <a:rPr lang="en"/>
              <a:t> housing price data</a:t>
            </a:r>
            <a:endParaRPr/>
          </a:p>
          <a:p>
            <a:pPr indent="-311150" lvl="0" marL="457200" rtl="0" algn="l">
              <a:spcBef>
                <a:spcPts val="0"/>
              </a:spcBef>
              <a:spcAft>
                <a:spcPts val="0"/>
              </a:spcAft>
              <a:buSzPts val="1300"/>
              <a:buChar char="●"/>
            </a:pPr>
            <a:r>
              <a:rPr lang="en"/>
              <a:t>Verify that current sentiment about housing being unaffordable is correct</a:t>
            </a:r>
            <a:endParaRPr/>
          </a:p>
          <a:p>
            <a:pPr indent="-311150" lvl="0" marL="457200" rtl="0" algn="l">
              <a:spcBef>
                <a:spcPts val="0"/>
              </a:spcBef>
              <a:spcAft>
                <a:spcPts val="0"/>
              </a:spcAft>
              <a:buSzPts val="1300"/>
              <a:buChar char="●"/>
            </a:pPr>
            <a:r>
              <a:rPr lang="en"/>
              <a:t>Isolate factors that affect housing affordability</a:t>
            </a:r>
            <a:endParaRPr/>
          </a:p>
          <a:p>
            <a:pPr indent="-311150" lvl="0" marL="457200" rtl="0" algn="l">
              <a:spcBef>
                <a:spcPts val="0"/>
              </a:spcBef>
              <a:spcAft>
                <a:spcPts val="0"/>
              </a:spcAft>
              <a:buSzPts val="1300"/>
              <a:buChar char="●"/>
            </a:pPr>
            <a:r>
              <a:rPr lang="en"/>
              <a:t>Decide if renting is better than buying a home</a:t>
            </a:r>
            <a:endParaRPr/>
          </a:p>
          <a:p>
            <a:pPr indent="-311150" lvl="0" marL="457200" rtl="0" algn="l">
              <a:spcBef>
                <a:spcPts val="0"/>
              </a:spcBef>
              <a:spcAft>
                <a:spcPts val="0"/>
              </a:spcAft>
              <a:buSzPts val="1300"/>
              <a:buChar char="●"/>
            </a:pPr>
            <a:r>
              <a:rPr lang="en"/>
              <a:t>Predicting Home prices given a set of ideal factors</a:t>
            </a:r>
            <a:endParaRPr/>
          </a:p>
        </p:txBody>
      </p:sp>
      <p:pic>
        <p:nvPicPr>
          <p:cNvPr id="78" name="Google Shape;78;p15"/>
          <p:cNvPicPr preferRelativeResize="0"/>
          <p:nvPr/>
        </p:nvPicPr>
        <p:blipFill>
          <a:blip r:embed="rId3">
            <a:alphaModFix/>
          </a:blip>
          <a:stretch>
            <a:fillRect/>
          </a:stretch>
        </p:blipFill>
        <p:spPr>
          <a:xfrm>
            <a:off x="0" y="2443575"/>
            <a:ext cx="5741075" cy="269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and Methodology</a:t>
            </a:r>
            <a:endParaRPr/>
          </a:p>
        </p:txBody>
      </p:sp>
      <p:sp>
        <p:nvSpPr>
          <p:cNvPr id="84" name="Google Shape;84;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Zillow Housing Dataset for Prices/Rent</a:t>
            </a:r>
            <a:endParaRPr/>
          </a:p>
          <a:p>
            <a:pPr indent="-311150" lvl="0" marL="457200" rtl="0" algn="l">
              <a:spcBef>
                <a:spcPts val="0"/>
              </a:spcBef>
              <a:spcAft>
                <a:spcPts val="0"/>
              </a:spcAft>
              <a:buSzPts val="1300"/>
              <a:buChar char="●"/>
            </a:pPr>
            <a:r>
              <a:rPr lang="en"/>
              <a:t>FRED API for Inventory, Median Income, Migration</a:t>
            </a:r>
            <a:endParaRPr/>
          </a:p>
          <a:p>
            <a:pPr indent="-311150" lvl="0" marL="457200" rtl="0" algn="l">
              <a:spcBef>
                <a:spcPts val="0"/>
              </a:spcBef>
              <a:spcAft>
                <a:spcPts val="0"/>
              </a:spcAft>
              <a:buSzPts val="1300"/>
              <a:buChar char="●"/>
            </a:pPr>
            <a:r>
              <a:rPr lang="en"/>
              <a:t>FIPS dataset for plotting maps</a:t>
            </a:r>
            <a:endParaRPr/>
          </a:p>
          <a:p>
            <a:pPr indent="-311150" lvl="0" marL="457200" rtl="0" algn="l">
              <a:spcBef>
                <a:spcPts val="0"/>
              </a:spcBef>
              <a:spcAft>
                <a:spcPts val="0"/>
              </a:spcAft>
              <a:buSzPts val="1300"/>
              <a:buChar char="●"/>
            </a:pPr>
            <a:r>
              <a:rPr lang="en"/>
              <a:t>US Census Data</a:t>
            </a:r>
            <a:endParaRPr/>
          </a:p>
          <a:p>
            <a:pPr indent="-311150" lvl="0" marL="457200" rtl="0" algn="l">
              <a:spcBef>
                <a:spcPts val="0"/>
              </a:spcBef>
              <a:spcAft>
                <a:spcPts val="0"/>
              </a:spcAft>
              <a:buSzPts val="1300"/>
              <a:buChar char="●"/>
            </a:pPr>
            <a:r>
              <a:rPr lang="en"/>
              <a:t>Show a comparison between Home Price and Some Factor</a:t>
            </a:r>
            <a:endParaRPr/>
          </a:p>
          <a:p>
            <a:pPr indent="-311150" lvl="0" marL="457200" rtl="0" algn="l">
              <a:spcBef>
                <a:spcPts val="0"/>
              </a:spcBef>
              <a:spcAft>
                <a:spcPts val="0"/>
              </a:spcAft>
              <a:buSzPts val="1300"/>
              <a:buChar char="●"/>
            </a:pPr>
            <a:r>
              <a:rPr lang="en"/>
              <a:t>Isolate Factors that would increase accuracy when predicting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Affordability</a:t>
            </a:r>
            <a:endParaRPr/>
          </a:p>
        </p:txBody>
      </p:sp>
      <p:sp>
        <p:nvSpPr>
          <p:cNvPr id="90" name="Google Shape;90;p17"/>
          <p:cNvSpPr txBox="1"/>
          <p:nvPr/>
        </p:nvSpPr>
        <p:spPr>
          <a:xfrm>
            <a:off x="1267650" y="4691800"/>
            <a:ext cx="636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Group 1: Youngstown, St. Louis</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Group 2: Ventura, Boston, New York</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Group 3: Los Angeles, San Francisco, San Jose</a:t>
            </a:r>
            <a:endParaRPr sz="600">
              <a:latin typeface="Roboto"/>
              <a:ea typeface="Roboto"/>
              <a:cs typeface="Roboto"/>
              <a:sym typeface="Roboto"/>
            </a:endParaRPr>
          </a:p>
        </p:txBody>
      </p:sp>
      <p:pic>
        <p:nvPicPr>
          <p:cNvPr id="91" name="Google Shape;91;p17"/>
          <p:cNvPicPr preferRelativeResize="0"/>
          <p:nvPr/>
        </p:nvPicPr>
        <p:blipFill>
          <a:blip r:embed="rId3">
            <a:alphaModFix/>
          </a:blip>
          <a:stretch>
            <a:fillRect/>
          </a:stretch>
        </p:blipFill>
        <p:spPr>
          <a:xfrm>
            <a:off x="1351400" y="1346200"/>
            <a:ext cx="3246328" cy="3235699"/>
          </a:xfrm>
          <a:prstGeom prst="rect">
            <a:avLst/>
          </a:prstGeom>
          <a:noFill/>
          <a:ln>
            <a:noFill/>
          </a:ln>
        </p:spPr>
      </p:pic>
      <p:pic>
        <p:nvPicPr>
          <p:cNvPr id="92" name="Google Shape;92;p17"/>
          <p:cNvPicPr preferRelativeResize="0"/>
          <p:nvPr/>
        </p:nvPicPr>
        <p:blipFill>
          <a:blip r:embed="rId4">
            <a:alphaModFix/>
          </a:blip>
          <a:stretch>
            <a:fillRect/>
          </a:stretch>
        </p:blipFill>
        <p:spPr>
          <a:xfrm>
            <a:off x="5224812" y="1346200"/>
            <a:ext cx="3283438" cy="3235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Migration</a:t>
            </a:r>
            <a:endParaRPr/>
          </a:p>
        </p:txBody>
      </p:sp>
      <p:pic>
        <p:nvPicPr>
          <p:cNvPr id="98" name="Google Shape;98;p18"/>
          <p:cNvPicPr preferRelativeResize="0"/>
          <p:nvPr/>
        </p:nvPicPr>
        <p:blipFill>
          <a:blip r:embed="rId3">
            <a:alphaModFix/>
          </a:blip>
          <a:stretch>
            <a:fillRect/>
          </a:stretch>
        </p:blipFill>
        <p:spPr>
          <a:xfrm>
            <a:off x="311725" y="1328050"/>
            <a:ext cx="2538966" cy="3714075"/>
          </a:xfrm>
          <a:prstGeom prst="rect">
            <a:avLst/>
          </a:prstGeom>
          <a:noFill/>
          <a:ln>
            <a:noFill/>
          </a:ln>
        </p:spPr>
      </p:pic>
      <p:pic>
        <p:nvPicPr>
          <p:cNvPr id="99" name="Google Shape;99;p18"/>
          <p:cNvPicPr preferRelativeResize="0"/>
          <p:nvPr/>
        </p:nvPicPr>
        <p:blipFill>
          <a:blip r:embed="rId4">
            <a:alphaModFix/>
          </a:blip>
          <a:stretch>
            <a:fillRect/>
          </a:stretch>
        </p:blipFill>
        <p:spPr>
          <a:xfrm>
            <a:off x="3694825" y="1379000"/>
            <a:ext cx="5016300" cy="340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Inventory</a:t>
            </a:r>
            <a:endParaRPr/>
          </a:p>
        </p:txBody>
      </p:sp>
      <p:pic>
        <p:nvPicPr>
          <p:cNvPr id="105" name="Google Shape;105;p19"/>
          <p:cNvPicPr preferRelativeResize="0"/>
          <p:nvPr/>
        </p:nvPicPr>
        <p:blipFill>
          <a:blip r:embed="rId3">
            <a:alphaModFix/>
          </a:blip>
          <a:stretch>
            <a:fillRect/>
          </a:stretch>
        </p:blipFill>
        <p:spPr>
          <a:xfrm>
            <a:off x="311725" y="1328025"/>
            <a:ext cx="2538966" cy="3714075"/>
          </a:xfrm>
          <a:prstGeom prst="rect">
            <a:avLst/>
          </a:prstGeom>
          <a:noFill/>
          <a:ln>
            <a:noFill/>
          </a:ln>
        </p:spPr>
      </p:pic>
      <p:pic>
        <p:nvPicPr>
          <p:cNvPr id="106" name="Google Shape;106;p19"/>
          <p:cNvPicPr preferRelativeResize="0"/>
          <p:nvPr/>
        </p:nvPicPr>
        <p:blipFill>
          <a:blip r:embed="rId4">
            <a:alphaModFix/>
          </a:blip>
          <a:stretch>
            <a:fillRect/>
          </a:stretch>
        </p:blipFill>
        <p:spPr>
          <a:xfrm>
            <a:off x="3688475" y="1328025"/>
            <a:ext cx="4946074" cy="3371075"/>
          </a:xfrm>
          <a:prstGeom prst="rect">
            <a:avLst/>
          </a:prstGeom>
          <a:noFill/>
          <a:ln>
            <a:noFill/>
          </a:ln>
        </p:spPr>
      </p:pic>
      <p:sp>
        <p:nvSpPr>
          <p:cNvPr id="107" name="Google Shape;107;p19"/>
          <p:cNvSpPr txBox="1"/>
          <p:nvPr/>
        </p:nvSpPr>
        <p:spPr>
          <a:xfrm>
            <a:off x="3846700" y="4815650"/>
            <a:ext cx="505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Group 1: New York, McAllen, Los Angeles, St. Louis</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Group 2: San Jose, Denver, San Francisco, Merced, Ventura</a:t>
            </a:r>
            <a:endParaRPr sz="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Investor Purchases</a:t>
            </a:r>
            <a:endParaRPr/>
          </a:p>
        </p:txBody>
      </p:sp>
      <p:pic>
        <p:nvPicPr>
          <p:cNvPr id="113" name="Google Shape;113;p20"/>
          <p:cNvPicPr preferRelativeResize="0"/>
          <p:nvPr/>
        </p:nvPicPr>
        <p:blipFill>
          <a:blip r:embed="rId3">
            <a:alphaModFix/>
          </a:blip>
          <a:stretch>
            <a:fillRect/>
          </a:stretch>
        </p:blipFill>
        <p:spPr>
          <a:xfrm>
            <a:off x="502100" y="1342600"/>
            <a:ext cx="2538966" cy="3714075"/>
          </a:xfrm>
          <a:prstGeom prst="rect">
            <a:avLst/>
          </a:prstGeom>
          <a:noFill/>
          <a:ln>
            <a:noFill/>
          </a:ln>
        </p:spPr>
      </p:pic>
      <p:sp>
        <p:nvSpPr>
          <p:cNvPr id="114" name="Google Shape;114;p20"/>
          <p:cNvSpPr txBox="1"/>
          <p:nvPr/>
        </p:nvSpPr>
        <p:spPr>
          <a:xfrm>
            <a:off x="3686425" y="4640800"/>
            <a:ext cx="504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oboto"/>
                <a:ea typeface="Roboto"/>
                <a:cs typeface="Roboto"/>
                <a:sym typeface="Roboto"/>
              </a:rPr>
              <a:t>Group 1: Ventura, Los Angeles, San Francisco</a:t>
            </a:r>
            <a:endParaRPr sz="600">
              <a:latin typeface="Roboto"/>
              <a:ea typeface="Roboto"/>
              <a:cs typeface="Roboto"/>
              <a:sym typeface="Roboto"/>
            </a:endParaRPr>
          </a:p>
          <a:p>
            <a:pPr indent="0" lvl="0" marL="0" rtl="0" algn="l">
              <a:spcBef>
                <a:spcPts val="0"/>
              </a:spcBef>
              <a:spcAft>
                <a:spcPts val="0"/>
              </a:spcAft>
              <a:buNone/>
            </a:pPr>
            <a:r>
              <a:rPr lang="en" sz="600">
                <a:latin typeface="Roboto"/>
                <a:ea typeface="Roboto"/>
                <a:cs typeface="Roboto"/>
                <a:sym typeface="Roboto"/>
              </a:rPr>
              <a:t>Group 2: St. Louis, Denver, San Jose, Merced</a:t>
            </a:r>
            <a:endParaRPr sz="600">
              <a:latin typeface="Roboto"/>
              <a:ea typeface="Roboto"/>
              <a:cs typeface="Roboto"/>
              <a:sym typeface="Roboto"/>
            </a:endParaRPr>
          </a:p>
        </p:txBody>
      </p:sp>
      <p:pic>
        <p:nvPicPr>
          <p:cNvPr id="115" name="Google Shape;115;p20"/>
          <p:cNvPicPr preferRelativeResize="0"/>
          <p:nvPr/>
        </p:nvPicPr>
        <p:blipFill>
          <a:blip r:embed="rId4">
            <a:alphaModFix/>
          </a:blip>
          <a:stretch>
            <a:fillRect/>
          </a:stretch>
        </p:blipFill>
        <p:spPr>
          <a:xfrm>
            <a:off x="3266316" y="1641275"/>
            <a:ext cx="5798134" cy="29523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a:t>
            </a:r>
            <a:endParaRPr/>
          </a:p>
        </p:txBody>
      </p:sp>
      <p:pic>
        <p:nvPicPr>
          <p:cNvPr id="121" name="Google Shape;121;p21"/>
          <p:cNvPicPr preferRelativeResize="0"/>
          <p:nvPr/>
        </p:nvPicPr>
        <p:blipFill>
          <a:blip r:embed="rId3">
            <a:alphaModFix/>
          </a:blip>
          <a:stretch>
            <a:fillRect/>
          </a:stretch>
        </p:blipFill>
        <p:spPr>
          <a:xfrm>
            <a:off x="1975850" y="1621875"/>
            <a:ext cx="4371975" cy="290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